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7EC393F-7E9E-4306-B8B4-E5FDA74F63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E7A081-815D-449F-9A8E-0E04B03C3F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42896-080E-4476-B7E7-8A564633D8B4}" type="datetime1">
              <a:rPr lang="de-DE" smtClean="0"/>
              <a:t>13.02.2025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9129CD-141A-4E7C-9C27-1FED448B11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2DDEE2-D452-42EA-B32A-844DD65D93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7BB49-99B6-4AD6-B685-55FD8D3222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371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e0d18fb79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e0d18fb79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db8b21c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db8b21c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e0d18fb79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e0d18fb79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e0d18fb79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e0d18fb79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32bc7c2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32bc7c2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e0d18fb79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e0d18fb79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25d5055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25d5055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0d18fb79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e0d18fb79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e0d18fb79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e0d18fb79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db8b21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db8b21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db8b21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db8b21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2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2db8b21c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2db8b21c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db8b21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db8b21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6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db8b21c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db8b21c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358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e0d18fb7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e0d18fb7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f902d2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0f902d2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e0d18fb79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e0d18fb79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e0d18fb79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e0d18fb79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f6264a2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f6264a2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e0d18fb79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e0d18fb79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2db8b21c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2db8b21c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inonline.org/HOL/Page?handle=hein.journals/elrna47&amp;id=127&amp;div=&amp;colle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dl.handle.net/10419/279921" TargetMode="External"/><Relationship Id="rId4" Type="http://schemas.openxmlformats.org/officeDocument/2006/relationships/hyperlink" Target="https://doi.org/10.1007/978-3-319-72026-5_2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80/09644016.2013.76568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3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3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ctrTitle" idx="4294967295"/>
          </p:nvPr>
        </p:nvSpPr>
        <p:spPr>
          <a:xfrm>
            <a:off x="1488900" y="1739675"/>
            <a:ext cx="6166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990"/>
            </a:pPr>
            <a:r>
              <a:rPr lang="hr" sz="1679" b="1" dirty="0"/>
              <a:t>„</a:t>
            </a:r>
            <a:r>
              <a:rPr lang="de-DE" sz="1679" b="1" dirty="0"/>
              <a:t>Muster-Klimaprozess mit Shell in den Haag, weitere Beispiele für Muster-Klimaprozesse</a:t>
            </a:r>
            <a:r>
              <a:rPr lang="hr" sz="1679" b="1" dirty="0"/>
              <a:t>”</a:t>
            </a:r>
            <a:endParaRPr sz="1679" b="1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338125" y="1060050"/>
            <a:ext cx="654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-DE" sz="2480" dirty="0"/>
              <a:t>Seminar Präsentation</a:t>
            </a:r>
            <a:endParaRPr sz="2480" dirty="0"/>
          </a:p>
        </p:txBody>
      </p:sp>
      <p:sp>
        <p:nvSpPr>
          <p:cNvPr id="61" name="Google Shape;61;p13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T2000 Projektarbeit Luka Tadic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97279" y="2750434"/>
            <a:ext cx="7046453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 dirty="0">
                <a:solidFill>
                  <a:schemeClr val="dk2"/>
                </a:solidFill>
              </a:rPr>
              <a:t>Studierender: Luka Tadic</a:t>
            </a:r>
            <a:r>
              <a:rPr lang="de-DE" sz="1000" dirty="0">
                <a:solidFill>
                  <a:schemeClr val="dk2"/>
                </a:solidFill>
              </a:rPr>
              <a:t> 		</a:t>
            </a:r>
            <a:endParaRPr sz="1000" dirty="0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2"/>
                </a:solidFill>
              </a:rPr>
              <a:t>Matrikelnummer: 5726700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lvl="0" indent="457200" algn="r"/>
            <a:r>
              <a:rPr lang="hr" sz="1000" dirty="0">
                <a:solidFill>
                  <a:schemeClr val="dk2"/>
                </a:solidFill>
              </a:rPr>
              <a:t>		</a:t>
            </a:r>
            <a:r>
              <a:rPr lang="de-DE" sz="1000" dirty="0">
                <a:solidFill>
                  <a:schemeClr val="dk2"/>
                </a:solidFill>
              </a:rPr>
              <a:t>		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02D8A707-DD0A-48E9-B2C2-BFB7AEA1E4CB}"/>
              </a:ext>
            </a:extLst>
          </p:cNvPr>
          <p:cNvSpPr txBox="1"/>
          <p:nvPr/>
        </p:nvSpPr>
        <p:spPr>
          <a:xfrm>
            <a:off x="1714062" y="2454324"/>
            <a:ext cx="6821291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  <a:p>
            <a:pPr lvl="0" indent="457200" algn="r"/>
            <a:r>
              <a:rPr lang="hr" sz="1000" dirty="0">
                <a:solidFill>
                  <a:schemeClr val="dk2"/>
                </a:solidFill>
              </a:rPr>
              <a:t>		</a:t>
            </a:r>
            <a:r>
              <a:rPr lang="de-DE" sz="1000" dirty="0">
                <a:solidFill>
                  <a:schemeClr val="dk2"/>
                </a:solidFill>
              </a:rPr>
              <a:t>		Betreuer DHBW Ravensburg:			Prof. Dr.-Ing. Konrad Reif	</a:t>
            </a:r>
            <a:r>
              <a:rPr lang="hr" sz="1000" dirty="0">
                <a:solidFill>
                  <a:schemeClr val="dk2"/>
                </a:solidFill>
              </a:rPr>
              <a:t>	</a:t>
            </a:r>
            <a:endParaRPr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B74C67-3CA2-474B-8911-FCEE3BDF3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sp>
        <p:nvSpPr>
          <p:cNvPr id="16" name="Google Shape;61;p13">
            <a:extLst>
              <a:ext uri="{FF2B5EF4-FFF2-40B4-BE49-F238E27FC236}">
                <a16:creationId xmlns:a16="http://schemas.microsoft.com/office/drawing/2014/main" id="{8C1EF71B-01AB-4F7F-B259-9020F3797274}"/>
              </a:ext>
            </a:extLst>
          </p:cNvPr>
          <p:cNvSpPr txBox="1"/>
          <p:nvPr/>
        </p:nvSpPr>
        <p:spPr>
          <a:xfrm>
            <a:off x="405632" y="4729443"/>
            <a:ext cx="851628" cy="26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2"/>
                </a:solidFill>
              </a:rPr>
              <a:t>20.04.2025</a:t>
            </a:r>
            <a:endParaRPr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22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435700" y="169238"/>
            <a:ext cx="427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 - vorgeschlagen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501425" y="989563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1106238"/>
            <a:ext cx="2931026" cy="29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79" y="839125"/>
            <a:ext cx="2090000" cy="314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454700" y="3773475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https://www.phoenixcontact.com/de-de/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produkte/stromversorgung-quint4-ps-1ac-12dc-15-2904608 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033175" y="3981975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https://cache.industry.siemens.com/dl/files/188/39714188/att_1296906/v1/manual_load_feeder_configuration_de-DE.pdf </a:t>
            </a:r>
            <a:endParaRPr sz="500">
              <a:solidFill>
                <a:schemeClr val="dk2"/>
              </a:solidFill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2525" y="1430165"/>
            <a:ext cx="2011424" cy="22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5935300" y="3773475"/>
            <a:ext cx="27459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https://www.automation.siemens.com/bilddb/search.aspx?objkey=G_I202_XX_33211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145AD5-A678-417D-ACB7-F00198D01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3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385500" y="169225"/>
            <a:ext cx="237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53850" y="977025"/>
            <a:ext cx="4752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Manche Funktionen würden von Fahrzeugmodell 418-34 übernommen und mithilfe des Systemschaltbildes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leicht überarbeitet, aber die gleiche Funktion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Normen: WN 63 Teil 1 und DIN EN 60204-1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623" y="837238"/>
            <a:ext cx="3511391" cy="37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D40A42-6D9A-4E99-BD3B-93C1E9E5E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4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53850" y="977025"/>
            <a:ext cx="55974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Einige SLPs müssten völlig überarbeitet werden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Beispiele: Glühstartschalter, LED-Anschlüsse, Masseanschluss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172" y="808288"/>
            <a:ext cx="2680853" cy="38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3385500" y="169225"/>
            <a:ext cx="237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425" y="1830178"/>
            <a:ext cx="1897075" cy="26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ACE1DF-DCE4-4606-B0C6-E8EBE0629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5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743475" y="169238"/>
            <a:ext cx="373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DC - Stromlaufplan - Schaltbild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584" y="814125"/>
            <a:ext cx="5410265" cy="37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23" y="1236249"/>
            <a:ext cx="1040535" cy="1553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5"/>
          <p:cNvCxnSpPr>
            <a:stCxn id="231" idx="3"/>
          </p:cNvCxnSpPr>
          <p:nvPr/>
        </p:nvCxnSpPr>
        <p:spPr>
          <a:xfrm rot="10800000" flipH="1">
            <a:off x="1283458" y="1986748"/>
            <a:ext cx="403800" cy="2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25" y="3125389"/>
            <a:ext cx="873849" cy="120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5"/>
          <p:cNvCxnSpPr>
            <a:stCxn id="233" idx="3"/>
          </p:cNvCxnSpPr>
          <p:nvPr/>
        </p:nvCxnSpPr>
        <p:spPr>
          <a:xfrm>
            <a:off x="1116775" y="3726339"/>
            <a:ext cx="870000" cy="3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" name="Google Shape;2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100" y="2928269"/>
            <a:ext cx="1337576" cy="1337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5"/>
          <p:cNvCxnSpPr>
            <a:stCxn id="235" idx="1"/>
          </p:cNvCxnSpPr>
          <p:nvPr/>
        </p:nvCxnSpPr>
        <p:spPr>
          <a:xfrm rot="10800000">
            <a:off x="4816900" y="2605857"/>
            <a:ext cx="25092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6DB5FE-172C-4B0E-B14D-58031FA45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26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6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469050" y="211600"/>
            <a:ext cx="220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AC-Stromlaufplan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13" y="824988"/>
            <a:ext cx="5634223" cy="37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951" y="1301775"/>
            <a:ext cx="677150" cy="101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6"/>
          <p:cNvCxnSpPr>
            <a:stCxn id="249" idx="1"/>
          </p:cNvCxnSpPr>
          <p:nvPr/>
        </p:nvCxnSpPr>
        <p:spPr>
          <a:xfrm flipH="1">
            <a:off x="6320651" y="1810900"/>
            <a:ext cx="1320300" cy="2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25" y="3079274"/>
            <a:ext cx="1409700" cy="14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25" y="1149550"/>
            <a:ext cx="901501" cy="1023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6"/>
          <p:cNvCxnSpPr>
            <a:stCxn id="252" idx="3"/>
          </p:cNvCxnSpPr>
          <p:nvPr/>
        </p:nvCxnSpPr>
        <p:spPr>
          <a:xfrm rot="10800000" flipH="1">
            <a:off x="1508426" y="1326694"/>
            <a:ext cx="130830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 flipH="1">
            <a:off x="1707700" y="3619350"/>
            <a:ext cx="11838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5" name="Google Shape;2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0950" y="2752691"/>
            <a:ext cx="901500" cy="10074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6"/>
          <p:cNvCxnSpPr>
            <a:stCxn id="255" idx="1"/>
          </p:cNvCxnSpPr>
          <p:nvPr/>
        </p:nvCxnSpPr>
        <p:spPr>
          <a:xfrm flipH="1">
            <a:off x="6300150" y="3256420"/>
            <a:ext cx="12708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0F2939-BEF2-49EB-9663-D4D1558A45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7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7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Google Shape;2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384500" y="977025"/>
            <a:ext cx="28473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meiste Arbeit ging in das AC-Stromlaufplan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Bauteilbestimmung, Konzept Schaltplan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Bei Bestimmung der Bauteile müssen Annahmen getroffen werden (Hydroaggregat (Wechselstrom))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Materialliste wurde erstellt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Kein Kabelbaum, klassisch verdrahten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3469050" y="211600"/>
            <a:ext cx="2205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AC-Stromlaufplan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813" y="824975"/>
            <a:ext cx="5634223" cy="3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0953D4-1316-41A4-A6C0-667EDE3E03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28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Kabelbaum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145" y="820738"/>
            <a:ext cx="5389717" cy="37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DA58B3-C22A-43A9-AD1C-5ECD2463B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29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0" name="Google Shape;2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359225" y="907775"/>
            <a:ext cx="36147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Stecker und Verbindungen können problemlos angelegt werden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Längen, Maße und Verlegung der Stecker müsste mit groben Annahmen erfolgen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Normen: WN 63 Teil 2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Nur DC-Stromlaufplan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Zuken E3 Programm erstellt automatisch Stückliste und Verbindungsliste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Kabelbaum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01" y="968850"/>
            <a:ext cx="4743826" cy="33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35A17B-985A-4532-9E22-22DC16AE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insgesamt ein sehr spannendes und informatives Projekt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neue Kenntnisse im Bereich Fahrzeugelektrik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neues Wissen im Bereich AC und DC Netzsysteme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Ausblick: Hinzufügen der Funktion von einer automatisch kuppelnder Steckdose zum automatischen Anschließen von Anbaugeräten mit zusätzlicher Elektrik Funktion (Anbaugeräte für den Wintereinsatz, Scheinwerfer…)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650150" y="169238"/>
            <a:ext cx="397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Zusammenfassung und Ausblick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225C71-AD73-4F83-8370-420BFEA86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8 Jahre Klimaklage gegen RWE. url: https://rwe.climatecase.org/de/news/artikel/8- </a:t>
            </a:r>
            <a:r>
              <a:rPr lang="de-DE" sz="1000" dirty="0" err="1">
                <a:solidFill>
                  <a:schemeClr val="dk2"/>
                </a:solidFill>
              </a:rPr>
              <a:t>jahre</a:t>
            </a:r>
            <a:r>
              <a:rPr lang="de-DE" sz="1000" dirty="0">
                <a:solidFill>
                  <a:schemeClr val="dk2"/>
                </a:solidFill>
              </a:rPr>
              <a:t>- klimaklage- gegen- </a:t>
            </a:r>
            <a:r>
              <a:rPr lang="de-DE" sz="1000" dirty="0" err="1">
                <a:solidFill>
                  <a:schemeClr val="dk2"/>
                </a:solidFill>
              </a:rPr>
              <a:t>rwe</a:t>
            </a:r>
            <a:r>
              <a:rPr lang="de-DE" sz="1000" dirty="0">
                <a:solidFill>
                  <a:schemeClr val="dk2"/>
                </a:solidFill>
              </a:rPr>
              <a:t> (</a:t>
            </a:r>
            <a:r>
              <a:rPr lang="de-DE" sz="1000" dirty="0" err="1">
                <a:solidFill>
                  <a:schemeClr val="dk2"/>
                </a:solidFill>
              </a:rPr>
              <a:t>besuchtam</a:t>
            </a:r>
            <a:r>
              <a:rPr lang="de-DE" sz="1000" dirty="0">
                <a:solidFill>
                  <a:schemeClr val="dk2"/>
                </a:solidFill>
              </a:rPr>
              <a:t> 17. 01. 2025).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Paris Agreement. ”Paris Agreement“. In: Report of the Conference </a:t>
            </a:r>
            <a:r>
              <a:rPr lang="en-US" sz="1000" dirty="0" err="1">
                <a:solidFill>
                  <a:schemeClr val="dk2"/>
                </a:solidFill>
              </a:rPr>
              <a:t>ofthe</a:t>
            </a:r>
            <a:r>
              <a:rPr lang="en-US" sz="1000" dirty="0">
                <a:solidFill>
                  <a:schemeClr val="dk2"/>
                </a:solidFill>
              </a:rPr>
              <a:t> Parties to the United Nations Framework Convention on </a:t>
            </a:r>
            <a:r>
              <a:rPr lang="en-US" sz="1000" dirty="0" err="1">
                <a:solidFill>
                  <a:schemeClr val="dk2"/>
                </a:solidFill>
              </a:rPr>
              <a:t>ClimateChange</a:t>
            </a:r>
            <a:r>
              <a:rPr lang="en-US" sz="1000" dirty="0">
                <a:solidFill>
                  <a:schemeClr val="dk2"/>
                </a:solidFill>
              </a:rPr>
              <a:t> (21st Session, 2015: Paris). </a:t>
            </a:r>
            <a:r>
              <a:rPr lang="en-US" sz="1000" dirty="0" err="1">
                <a:solidFill>
                  <a:schemeClr val="dk2"/>
                </a:solidFill>
              </a:rPr>
              <a:t>Retrived</a:t>
            </a:r>
            <a:r>
              <a:rPr lang="en-US" sz="1000" dirty="0">
                <a:solidFill>
                  <a:schemeClr val="dk2"/>
                </a:solidFill>
              </a:rPr>
              <a:t> December. Bd. 4. 2017.HeinOnline, 2015, S. 2.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Armando </a:t>
            </a:r>
            <a:r>
              <a:rPr lang="en-US" sz="1000" dirty="0" err="1">
                <a:solidFill>
                  <a:schemeClr val="dk2"/>
                </a:solidFill>
              </a:rPr>
              <a:t>Ferr˜ao</a:t>
            </a:r>
            <a:r>
              <a:rPr lang="en-US" sz="1000" dirty="0">
                <a:solidFill>
                  <a:schemeClr val="dk2"/>
                </a:solidFill>
              </a:rPr>
              <a:t> Carvalho and Others v. The European </a:t>
            </a:r>
            <a:r>
              <a:rPr lang="en-US" sz="1000" dirty="0" err="1">
                <a:solidFill>
                  <a:schemeClr val="dk2"/>
                </a:solidFill>
              </a:rPr>
              <a:t>Parlia-ment</a:t>
            </a:r>
            <a:r>
              <a:rPr lang="en-US" sz="1000" dirty="0">
                <a:solidFill>
                  <a:schemeClr val="dk2"/>
                </a:solidFill>
              </a:rPr>
              <a:t> and the Council. Climate Change Litigation. url: https : / /climatecasechart.com/non-us-case/</a:t>
            </a:r>
            <a:r>
              <a:rPr lang="en-US" sz="1000" dirty="0" err="1">
                <a:solidFill>
                  <a:schemeClr val="dk2"/>
                </a:solidFill>
              </a:rPr>
              <a:t>armando</a:t>
            </a:r>
            <a:r>
              <a:rPr lang="en-US" sz="1000" dirty="0">
                <a:solidFill>
                  <a:schemeClr val="dk2"/>
                </a:solidFill>
              </a:rPr>
              <a:t>-</a:t>
            </a:r>
            <a:r>
              <a:rPr lang="en-US" sz="1000" dirty="0" err="1">
                <a:solidFill>
                  <a:schemeClr val="dk2"/>
                </a:solidFill>
              </a:rPr>
              <a:t>ferrao</a:t>
            </a:r>
            <a:r>
              <a:rPr lang="en-US" sz="1000" dirty="0">
                <a:solidFill>
                  <a:schemeClr val="dk2"/>
                </a:solidFill>
              </a:rPr>
              <a:t>-</a:t>
            </a:r>
            <a:r>
              <a:rPr lang="en-US" sz="1000" dirty="0" err="1">
                <a:solidFill>
                  <a:schemeClr val="dk2"/>
                </a:solidFill>
              </a:rPr>
              <a:t>carvalho</a:t>
            </a:r>
            <a:r>
              <a:rPr lang="en-US" sz="1000" dirty="0">
                <a:solidFill>
                  <a:schemeClr val="dk2"/>
                </a:solidFill>
              </a:rPr>
              <a:t>-and - others - v - the - </a:t>
            </a:r>
            <a:r>
              <a:rPr lang="en-US" sz="1000" dirty="0" err="1">
                <a:solidFill>
                  <a:schemeClr val="dk2"/>
                </a:solidFill>
              </a:rPr>
              <a:t>european</a:t>
            </a:r>
            <a:r>
              <a:rPr lang="en-US" sz="1000" dirty="0">
                <a:solidFill>
                  <a:schemeClr val="dk2"/>
                </a:solidFill>
              </a:rPr>
              <a:t> - parliament - and - the - council/(</a:t>
            </a:r>
            <a:r>
              <a:rPr lang="en-US" sz="1000" dirty="0" err="1">
                <a:solidFill>
                  <a:schemeClr val="dk2"/>
                </a:solidFill>
              </a:rPr>
              <a:t>besucht</a:t>
            </a:r>
            <a:r>
              <a:rPr lang="en-US" sz="1000" dirty="0">
                <a:solidFill>
                  <a:schemeClr val="dk2"/>
                </a:solidFill>
              </a:rPr>
              <a:t> am 16. 01. 2025).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Maria L. Banda und Scott Fulton. ”Litigating Climate Change in Na-</a:t>
            </a:r>
            <a:r>
              <a:rPr lang="en-US" sz="1000" dirty="0" err="1">
                <a:solidFill>
                  <a:schemeClr val="dk2"/>
                </a:solidFill>
              </a:rPr>
              <a:t>tional</a:t>
            </a:r>
            <a:r>
              <a:rPr lang="en-US" sz="1000" dirty="0">
                <a:solidFill>
                  <a:schemeClr val="dk2"/>
                </a:solidFill>
              </a:rPr>
              <a:t> Courts: Recent Trends and Developments in Global </a:t>
            </a:r>
            <a:r>
              <a:rPr lang="en-US" sz="1000" dirty="0" err="1">
                <a:solidFill>
                  <a:schemeClr val="dk2"/>
                </a:solidFill>
              </a:rPr>
              <a:t>ClimateLaw</a:t>
            </a:r>
            <a:r>
              <a:rPr lang="en-US" sz="1000" dirty="0">
                <a:solidFill>
                  <a:schemeClr val="dk2"/>
                </a:solidFill>
              </a:rPr>
              <a:t>“. In: Environmental Law Reporter News &amp; Analysis 47 (2017),S. 10121. url: </a:t>
            </a:r>
            <a:r>
              <a:rPr lang="en-US" sz="1000" dirty="0">
                <a:solidFill>
                  <a:schemeClr val="dk2"/>
                </a:solidFill>
                <a:hlinkClick r:id="rId4"/>
              </a:rPr>
              <a:t>https://heinonline.org/HOL/Page?handle=hein.journals/elrna47&amp;id=127&amp;div=&amp;collection</a:t>
            </a:r>
            <a:r>
              <a:rPr lang="en-US" sz="1000" dirty="0">
                <a:solidFill>
                  <a:schemeClr val="dk2"/>
                </a:solidFill>
              </a:rPr>
              <a:t>=.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dk2"/>
                </a:solidFill>
              </a:rPr>
              <a:t>businessportalnorwegen</a:t>
            </a:r>
            <a:r>
              <a:rPr lang="en-US" sz="1000" dirty="0">
                <a:solidFill>
                  <a:schemeClr val="dk2"/>
                </a:solidFill>
              </a:rPr>
              <a:t>. </a:t>
            </a:r>
            <a:r>
              <a:rPr lang="en-US" sz="1000" dirty="0" err="1">
                <a:solidFill>
                  <a:schemeClr val="dk2"/>
                </a:solidFill>
              </a:rPr>
              <a:t>Norwegische</a:t>
            </a:r>
            <a:r>
              <a:rPr lang="en-US" sz="1000" dirty="0">
                <a:solidFill>
                  <a:schemeClr val="dk2"/>
                </a:solidFill>
              </a:rPr>
              <a:t> </a:t>
            </a:r>
            <a:r>
              <a:rPr lang="en-US" sz="1000" dirty="0" err="1">
                <a:solidFill>
                  <a:schemeClr val="dk2"/>
                </a:solidFill>
              </a:rPr>
              <a:t>Umweltorganisationen</a:t>
            </a:r>
            <a:r>
              <a:rPr lang="en-US" sz="1000" dirty="0">
                <a:solidFill>
                  <a:schemeClr val="dk2"/>
                </a:solidFill>
              </a:rPr>
              <a:t> </a:t>
            </a:r>
            <a:r>
              <a:rPr lang="en-US" sz="1000" dirty="0" err="1">
                <a:solidFill>
                  <a:schemeClr val="dk2"/>
                </a:solidFill>
              </a:rPr>
              <a:t>gewinnenKlimaklage</a:t>
            </a:r>
            <a:r>
              <a:rPr lang="en-US" sz="1000" dirty="0">
                <a:solidFill>
                  <a:schemeClr val="dk2"/>
                </a:solidFill>
              </a:rPr>
              <a:t> </a:t>
            </a:r>
            <a:r>
              <a:rPr lang="en-US" sz="1000" dirty="0" err="1">
                <a:solidFill>
                  <a:schemeClr val="dk2"/>
                </a:solidFill>
              </a:rPr>
              <a:t>gegen</a:t>
            </a:r>
            <a:r>
              <a:rPr lang="en-US" sz="1000" dirty="0">
                <a:solidFill>
                  <a:schemeClr val="dk2"/>
                </a:solidFill>
              </a:rPr>
              <a:t> den </a:t>
            </a:r>
            <a:r>
              <a:rPr lang="en-US" sz="1000" dirty="0" err="1">
                <a:solidFill>
                  <a:schemeClr val="dk2"/>
                </a:solidFill>
              </a:rPr>
              <a:t>Staat</a:t>
            </a:r>
            <a:r>
              <a:rPr lang="en-US" sz="1000" dirty="0">
                <a:solidFill>
                  <a:schemeClr val="dk2"/>
                </a:solidFill>
              </a:rPr>
              <a:t>. </a:t>
            </a:r>
            <a:r>
              <a:rPr lang="en-US" sz="1000" dirty="0" err="1">
                <a:solidFill>
                  <a:schemeClr val="dk2"/>
                </a:solidFill>
              </a:rPr>
              <a:t>BusinessPortal</a:t>
            </a:r>
            <a:r>
              <a:rPr lang="en-US" sz="1000" dirty="0">
                <a:solidFill>
                  <a:schemeClr val="dk2"/>
                </a:solidFill>
              </a:rPr>
              <a:t> </a:t>
            </a:r>
            <a:r>
              <a:rPr lang="en-US" sz="1000" dirty="0" err="1">
                <a:solidFill>
                  <a:schemeClr val="dk2"/>
                </a:solidFill>
              </a:rPr>
              <a:t>Norwegen</a:t>
            </a:r>
            <a:r>
              <a:rPr lang="en-US" sz="1000" dirty="0">
                <a:solidFill>
                  <a:schemeClr val="dk2"/>
                </a:solidFill>
              </a:rPr>
              <a:t>. 19. Jan. 2024.url: https : / / </a:t>
            </a:r>
            <a:r>
              <a:rPr lang="en-US" sz="1000" dirty="0" err="1">
                <a:solidFill>
                  <a:schemeClr val="dk2"/>
                </a:solidFill>
              </a:rPr>
              <a:t>businessportal</a:t>
            </a:r>
            <a:r>
              <a:rPr lang="en-US" sz="1000" dirty="0">
                <a:solidFill>
                  <a:schemeClr val="dk2"/>
                </a:solidFill>
              </a:rPr>
              <a:t> - </a:t>
            </a:r>
            <a:r>
              <a:rPr lang="en-US" sz="1000" dirty="0" err="1">
                <a:solidFill>
                  <a:schemeClr val="dk2"/>
                </a:solidFill>
              </a:rPr>
              <a:t>norwegen</a:t>
            </a:r>
            <a:r>
              <a:rPr lang="en-US" sz="1000" dirty="0">
                <a:solidFill>
                  <a:schemeClr val="dk2"/>
                </a:solidFill>
              </a:rPr>
              <a:t> . com / 2024 / 01 /19 / </a:t>
            </a:r>
            <a:r>
              <a:rPr lang="en-US" sz="1000" dirty="0" err="1">
                <a:solidFill>
                  <a:schemeClr val="dk2"/>
                </a:solidFill>
              </a:rPr>
              <a:t>norwegische</a:t>
            </a:r>
            <a:r>
              <a:rPr lang="en-US" sz="1000" dirty="0">
                <a:solidFill>
                  <a:schemeClr val="dk2"/>
                </a:solidFill>
              </a:rPr>
              <a:t> - </a:t>
            </a:r>
            <a:r>
              <a:rPr lang="en-US" sz="1000" dirty="0" err="1">
                <a:solidFill>
                  <a:schemeClr val="dk2"/>
                </a:solidFill>
              </a:rPr>
              <a:t>umweltorganisationen</a:t>
            </a:r>
            <a:r>
              <a:rPr lang="en-US" sz="1000" dirty="0">
                <a:solidFill>
                  <a:schemeClr val="dk2"/>
                </a:solidFill>
              </a:rPr>
              <a:t> - </a:t>
            </a:r>
            <a:r>
              <a:rPr lang="en-US" sz="1000" dirty="0" err="1">
                <a:solidFill>
                  <a:schemeClr val="dk2"/>
                </a:solidFill>
              </a:rPr>
              <a:t>gewinnen</a:t>
            </a:r>
            <a:r>
              <a:rPr lang="en-US" sz="1000" dirty="0">
                <a:solidFill>
                  <a:schemeClr val="dk2"/>
                </a:solidFill>
              </a:rPr>
              <a:t> - </a:t>
            </a:r>
            <a:r>
              <a:rPr lang="en-US" sz="1000" dirty="0" err="1">
                <a:solidFill>
                  <a:schemeClr val="dk2"/>
                </a:solidFill>
              </a:rPr>
              <a:t>klimaklage</a:t>
            </a:r>
            <a:r>
              <a:rPr lang="en-US" sz="1000" dirty="0">
                <a:solidFill>
                  <a:schemeClr val="dk2"/>
                </a:solidFill>
              </a:rPr>
              <a:t> -</a:t>
            </a:r>
            <a:r>
              <a:rPr lang="en-US" sz="1000" dirty="0" err="1">
                <a:solidFill>
                  <a:schemeClr val="dk2"/>
                </a:solidFill>
              </a:rPr>
              <a:t>gegen</a:t>
            </a:r>
            <a:r>
              <a:rPr lang="en-US" sz="1000" dirty="0">
                <a:solidFill>
                  <a:schemeClr val="dk2"/>
                </a:solidFill>
              </a:rPr>
              <a:t>-den-</a:t>
            </a:r>
            <a:r>
              <a:rPr lang="en-US" sz="1000" dirty="0" err="1">
                <a:solidFill>
                  <a:schemeClr val="dk2"/>
                </a:solidFill>
              </a:rPr>
              <a:t>staat</a:t>
            </a:r>
            <a:r>
              <a:rPr lang="en-US" sz="1000" dirty="0">
                <a:solidFill>
                  <a:schemeClr val="dk2"/>
                </a:solidFill>
              </a:rPr>
              <a:t>/ (</a:t>
            </a:r>
            <a:r>
              <a:rPr lang="en-US" sz="1000" dirty="0" err="1">
                <a:solidFill>
                  <a:schemeClr val="dk2"/>
                </a:solidFill>
              </a:rPr>
              <a:t>besucht</a:t>
            </a:r>
            <a:r>
              <a:rPr lang="en-US" sz="1000" dirty="0">
                <a:solidFill>
                  <a:schemeClr val="dk2"/>
                </a:solidFill>
              </a:rPr>
              <a:t> am 16. 01. 2025).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Cees De Groot. ”The ‘Shell Nigeria Issue’: Judgments by the Court </a:t>
            </a:r>
            <a:r>
              <a:rPr lang="en-US" sz="1000" dirty="0" err="1">
                <a:solidFill>
                  <a:schemeClr val="dk2"/>
                </a:solidFill>
              </a:rPr>
              <a:t>ofAppeal</a:t>
            </a:r>
            <a:r>
              <a:rPr lang="en-US" sz="1000" dirty="0">
                <a:solidFill>
                  <a:schemeClr val="dk2"/>
                </a:solidFill>
              </a:rPr>
              <a:t> of The Hague, the Netherlands“. In: European Company Law13.3 (2016).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deutschlandfunk.de. Klimaschutz - Berufungsgericht entscheidet </a:t>
            </a:r>
            <a:r>
              <a:rPr lang="de-DE" sz="1000" dirty="0" err="1">
                <a:solidFill>
                  <a:schemeClr val="dk2"/>
                </a:solidFill>
              </a:rPr>
              <a:t>imProzess</a:t>
            </a:r>
            <a:r>
              <a:rPr lang="de-DE" sz="1000" dirty="0">
                <a:solidFill>
                  <a:schemeClr val="dk2"/>
                </a:solidFill>
              </a:rPr>
              <a:t> gegen Shell. Die Nachrichten. 12. Nov. 2024. url: https ://www.deutschlandfunk.de/berufungsgericht-entscheidet-im-prozess-gegen-shell-100.html (besucht am 15. 01. 2025).</a:t>
            </a:r>
          </a:p>
          <a:p>
            <a:pPr marL="361950" lvl="0" indent="-22860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deutschlandfunk.de. Kommentar zu Shell: Das Gericht ist nicht ein-geknickt. Deutschlandfunk. 12. Nov. 2024. url: https : / / </a:t>
            </a:r>
            <a:r>
              <a:rPr lang="de-DE" sz="1000" dirty="0" err="1">
                <a:solidFill>
                  <a:schemeClr val="dk2"/>
                </a:solidFill>
              </a:rPr>
              <a:t>www</a:t>
            </a:r>
            <a:r>
              <a:rPr lang="de-DE" sz="1000" dirty="0">
                <a:solidFill>
                  <a:schemeClr val="dk2"/>
                </a:solidFill>
              </a:rPr>
              <a:t> .deutschlandfunk.de/kommentar-urteil-shell-100.html (</a:t>
            </a:r>
            <a:r>
              <a:rPr lang="de-DE" sz="1000" dirty="0" err="1">
                <a:solidFill>
                  <a:schemeClr val="dk2"/>
                </a:solidFill>
              </a:rPr>
              <a:t>besuchtam</a:t>
            </a:r>
            <a:r>
              <a:rPr lang="de-DE" sz="1000" dirty="0">
                <a:solidFill>
                  <a:schemeClr val="dk2"/>
                </a:solidFill>
              </a:rPr>
              <a:t> 16. 01. 2025).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650150" y="169238"/>
            <a:ext cx="397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2"/>
                </a:solidFill>
              </a:rPr>
              <a:t>Quellen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225C71-AD73-4F83-8370-420BFEA86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61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03100" y="169238"/>
            <a:ext cx="21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Ziele des Projektes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 dirty="0">
                <a:solidFill>
                  <a:schemeClr val="dk2"/>
                </a:solidFill>
              </a:rPr>
              <a:t>Messemodell muss entwickelt werden, damit die Smart Attach Funktion besser dargestellt werden für potenzielle Kunden 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 dirty="0">
                <a:solidFill>
                  <a:schemeClr val="dk2"/>
                </a:solidFill>
              </a:rPr>
              <a:t>Smart Attach: vollhydraulische Schnellwechselplatte zum schnellen und einfachen Anschließen von Anbaugeräten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 dirty="0">
                <a:solidFill>
                  <a:schemeClr val="dk2"/>
                </a:solidFill>
              </a:rPr>
              <a:t>Praxisprojekt: Entwicklung des Stromlaufplans und Kabelbaums für dieses Messemodell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25" y="2403075"/>
            <a:ext cx="2048700" cy="20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50" y="2455625"/>
            <a:ext cx="3000624" cy="19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241875" y="4362175"/>
            <a:ext cx="388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</a:t>
            </a:r>
            <a:br>
              <a:rPr lang="hr" sz="500">
                <a:solidFill>
                  <a:schemeClr val="dk2"/>
                </a:solidFill>
              </a:rPr>
            </a:br>
            <a:r>
              <a:rPr lang="hr" sz="500">
                <a:solidFill>
                  <a:schemeClr val="dk2"/>
                </a:solidFill>
              </a:rPr>
              <a:t>https://www.kramer-online.com/media/_processed_/4/3/csm_KC_image_multi_detail_feature_Smart_Attach_p01_aabbbee8c5.jpg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147219" y="4327375"/>
            <a:ext cx="198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solidFill>
                  <a:schemeClr val="dk2"/>
                </a:solidFill>
              </a:rPr>
              <a:t>Wacker Neuson Media Pool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450247-2C3C-41AC-8E91-6E29F98E6E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E46414-0210-4E10-AA84-43BA5968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deutschlandfunk.de. Shell verliert Klima-Prozess - Das Urteil von </a:t>
            </a:r>
            <a:r>
              <a:rPr lang="de-DE" sz="1000" dirty="0" err="1">
                <a:solidFill>
                  <a:schemeClr val="dk2"/>
                </a:solidFill>
              </a:rPr>
              <a:t>DenHaag</a:t>
            </a:r>
            <a:r>
              <a:rPr lang="de-DE" sz="1000" dirty="0">
                <a:solidFill>
                  <a:schemeClr val="dk2"/>
                </a:solidFill>
              </a:rPr>
              <a:t> und die Folgen. Deutschlandfunk. 28. Mai 2021. url: https :/ / </a:t>
            </a:r>
            <a:r>
              <a:rPr lang="de-DE" sz="1000" dirty="0" err="1">
                <a:solidFill>
                  <a:schemeClr val="dk2"/>
                </a:solidFill>
              </a:rPr>
              <a:t>www</a:t>
            </a:r>
            <a:r>
              <a:rPr lang="de-DE" sz="1000" dirty="0">
                <a:solidFill>
                  <a:schemeClr val="dk2"/>
                </a:solidFill>
              </a:rPr>
              <a:t> . </a:t>
            </a:r>
            <a:r>
              <a:rPr lang="de-DE" sz="1000" dirty="0" err="1">
                <a:solidFill>
                  <a:schemeClr val="dk2"/>
                </a:solidFill>
              </a:rPr>
              <a:t>deutschlandfunk</a:t>
            </a:r>
            <a:r>
              <a:rPr lang="de-DE" sz="1000" dirty="0">
                <a:solidFill>
                  <a:schemeClr val="dk2"/>
                </a:solidFill>
              </a:rPr>
              <a:t> . de / </a:t>
            </a:r>
            <a:r>
              <a:rPr lang="de-DE" sz="1000" dirty="0" err="1">
                <a:solidFill>
                  <a:schemeClr val="dk2"/>
                </a:solidFill>
              </a:rPr>
              <a:t>shell</a:t>
            </a:r>
            <a:r>
              <a:rPr lang="de-DE" sz="1000" dirty="0">
                <a:solidFill>
                  <a:schemeClr val="dk2"/>
                </a:solidFill>
              </a:rPr>
              <a:t> - verliert - </a:t>
            </a:r>
            <a:r>
              <a:rPr lang="de-DE" sz="1000" dirty="0" err="1">
                <a:solidFill>
                  <a:schemeClr val="dk2"/>
                </a:solidFill>
              </a:rPr>
              <a:t>klima</a:t>
            </a:r>
            <a:r>
              <a:rPr lang="de-DE" sz="1000" dirty="0">
                <a:solidFill>
                  <a:schemeClr val="dk2"/>
                </a:solidFill>
              </a:rPr>
              <a:t> - </a:t>
            </a:r>
            <a:r>
              <a:rPr lang="de-DE" sz="1000" dirty="0" err="1">
                <a:solidFill>
                  <a:schemeClr val="dk2"/>
                </a:solidFill>
              </a:rPr>
              <a:t>prozess</a:t>
            </a:r>
            <a:r>
              <a:rPr lang="de-DE" sz="1000" dirty="0">
                <a:solidFill>
                  <a:schemeClr val="dk2"/>
                </a:solidFill>
              </a:rPr>
              <a:t> -das-urteil-von-den-haag-und-100.html (besucht am 15. 01. 2025).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M </a:t>
            </a:r>
            <a:r>
              <a:rPr lang="en-US" sz="1000" dirty="0" err="1">
                <a:solidFill>
                  <a:schemeClr val="dk2"/>
                </a:solidFill>
              </a:rPr>
              <a:t>Domans</a:t>
            </a:r>
            <a:r>
              <a:rPr lang="en-US" sz="1000" dirty="0">
                <a:solidFill>
                  <a:schemeClr val="dk2"/>
                </a:solidFill>
              </a:rPr>
              <a:t> und MJ Preston. ”Dutch Court Order Shell to Reduce </a:t>
            </a:r>
            <a:r>
              <a:rPr lang="en-US" sz="1000" dirty="0" err="1">
                <a:solidFill>
                  <a:schemeClr val="dk2"/>
                </a:solidFill>
              </a:rPr>
              <a:t>Emis-sions</a:t>
            </a:r>
            <a:r>
              <a:rPr lang="en-US" sz="1000" dirty="0">
                <a:solidFill>
                  <a:schemeClr val="dk2"/>
                </a:solidFill>
              </a:rPr>
              <a:t> in First Climate Change Ruling against Company“. In: </a:t>
            </a:r>
            <a:r>
              <a:rPr lang="en-US" sz="1000" dirty="0" err="1">
                <a:solidFill>
                  <a:schemeClr val="dk2"/>
                </a:solidFill>
              </a:rPr>
              <a:t>ClearyGottlieb</a:t>
            </a:r>
            <a:r>
              <a:rPr lang="en-US" sz="1000" dirty="0">
                <a:solidFill>
                  <a:schemeClr val="dk2"/>
                </a:solidFill>
              </a:rPr>
              <a:t>. June 30 (2021).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Will Frank, Christoph Bals und Julia Grimm. ”The Case </a:t>
            </a:r>
            <a:r>
              <a:rPr lang="de-DE" sz="1000" dirty="0" err="1">
                <a:solidFill>
                  <a:schemeClr val="dk2"/>
                </a:solidFill>
              </a:rPr>
              <a:t>of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Huaraz:First</a:t>
            </a:r>
            <a:r>
              <a:rPr lang="de-DE" sz="1000" dirty="0">
                <a:solidFill>
                  <a:schemeClr val="dk2"/>
                </a:solidFill>
              </a:rPr>
              <a:t> Climate </a:t>
            </a:r>
            <a:r>
              <a:rPr lang="de-DE" sz="1000" dirty="0" err="1">
                <a:solidFill>
                  <a:schemeClr val="dk2"/>
                </a:solidFill>
              </a:rPr>
              <a:t>Lawsuit</a:t>
            </a:r>
            <a:r>
              <a:rPr lang="de-DE" sz="1000" dirty="0">
                <a:solidFill>
                  <a:schemeClr val="dk2"/>
                </a:solidFill>
              </a:rPr>
              <a:t> on Loss and Damage </a:t>
            </a:r>
            <a:r>
              <a:rPr lang="de-DE" sz="1000" dirty="0" err="1">
                <a:solidFill>
                  <a:schemeClr val="dk2"/>
                </a:solidFill>
              </a:rPr>
              <a:t>against</a:t>
            </a:r>
            <a:r>
              <a:rPr lang="de-DE" sz="1000" dirty="0">
                <a:solidFill>
                  <a:schemeClr val="dk2"/>
                </a:solidFill>
              </a:rPr>
              <a:t> an Energy </a:t>
            </a:r>
            <a:r>
              <a:rPr lang="de-DE" sz="1000" dirty="0" err="1">
                <a:solidFill>
                  <a:schemeClr val="dk2"/>
                </a:solidFill>
              </a:rPr>
              <a:t>Compa-ny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before</a:t>
            </a:r>
            <a:r>
              <a:rPr lang="de-DE" sz="1000" dirty="0">
                <a:solidFill>
                  <a:schemeClr val="dk2"/>
                </a:solidFill>
              </a:rPr>
              <a:t> German Courts“. In: Loss and Damage </a:t>
            </a:r>
            <a:r>
              <a:rPr lang="de-DE" sz="1000" dirty="0" err="1">
                <a:solidFill>
                  <a:schemeClr val="dk2"/>
                </a:solidFill>
              </a:rPr>
              <a:t>from</a:t>
            </a:r>
            <a:r>
              <a:rPr lang="de-DE" sz="1000" dirty="0">
                <a:solidFill>
                  <a:schemeClr val="dk2"/>
                </a:solidFill>
              </a:rPr>
              <a:t> Climate </a:t>
            </a:r>
            <a:r>
              <a:rPr lang="de-DE" sz="1000" dirty="0" err="1">
                <a:solidFill>
                  <a:schemeClr val="dk2"/>
                </a:solidFill>
              </a:rPr>
              <a:t>Change:Concepts</a:t>
            </a:r>
            <a:r>
              <a:rPr lang="de-DE" sz="1000" dirty="0">
                <a:solidFill>
                  <a:schemeClr val="dk2"/>
                </a:solidFill>
              </a:rPr>
              <a:t>, Methods and Policy Options. Hrsg. von Reinhard </a:t>
            </a:r>
            <a:r>
              <a:rPr lang="de-DE" sz="1000" dirty="0" err="1">
                <a:solidFill>
                  <a:schemeClr val="dk2"/>
                </a:solidFill>
              </a:rPr>
              <a:t>Mechleru</a:t>
            </a:r>
            <a:r>
              <a:rPr lang="de-DE" sz="1000" dirty="0">
                <a:solidFill>
                  <a:schemeClr val="dk2"/>
                </a:solidFill>
              </a:rPr>
              <a:t>. a. Cham: Springer International Publishing, 2019, S. 475–482. isbn:978-3-319-72026-5. </a:t>
            </a:r>
            <a:r>
              <a:rPr lang="de-DE" sz="1000" dirty="0" err="1">
                <a:solidFill>
                  <a:schemeClr val="dk2"/>
                </a:solidFill>
              </a:rPr>
              <a:t>doi</a:t>
            </a:r>
            <a:r>
              <a:rPr lang="de-DE" sz="1000" dirty="0">
                <a:solidFill>
                  <a:schemeClr val="dk2"/>
                </a:solidFill>
              </a:rPr>
              <a:t>: 10 . 1007 / 978 - 3 - 319 - 72026 - 5 _ 20. </a:t>
            </a:r>
            <a:r>
              <a:rPr lang="de-DE" sz="1000" dirty="0">
                <a:solidFill>
                  <a:schemeClr val="dk2"/>
                </a:solidFill>
                <a:hlinkClick r:id="rId4"/>
              </a:rPr>
              <a:t>url:https://doi.org/10.1007/978-3-319-72026-5_20</a:t>
            </a:r>
            <a:r>
              <a:rPr lang="de-DE" sz="1000" dirty="0">
                <a:solidFill>
                  <a:schemeClr val="dk2"/>
                </a:solidFill>
              </a:rPr>
              <a:t>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Gerrit Hansen. Destruktive </a:t>
            </a:r>
            <a:r>
              <a:rPr lang="de-DE" sz="1000" dirty="0" err="1">
                <a:solidFill>
                  <a:schemeClr val="dk2"/>
                </a:solidFill>
              </a:rPr>
              <a:t>ambiguit¨at</a:t>
            </a:r>
            <a:r>
              <a:rPr lang="de-DE" sz="1000" dirty="0">
                <a:solidFill>
                  <a:schemeClr val="dk2"/>
                </a:solidFill>
              </a:rPr>
              <a:t> bremst fortschritte im UN-</a:t>
            </a:r>
            <a:r>
              <a:rPr lang="de-DE" sz="1000" dirty="0" err="1">
                <a:solidFill>
                  <a:schemeClr val="dk2"/>
                </a:solidFill>
              </a:rPr>
              <a:t>klimaprozess</a:t>
            </a:r>
            <a:r>
              <a:rPr lang="de-DE" sz="1000" dirty="0">
                <a:solidFill>
                  <a:schemeClr val="dk2"/>
                </a:solidFill>
              </a:rPr>
              <a:t>: In </a:t>
            </a:r>
            <a:r>
              <a:rPr lang="de-DE" sz="1000" dirty="0" err="1">
                <a:solidFill>
                  <a:schemeClr val="dk2"/>
                </a:solidFill>
              </a:rPr>
              <a:t>bonn</a:t>
            </a:r>
            <a:r>
              <a:rPr lang="de-DE" sz="1000" dirty="0">
                <a:solidFill>
                  <a:schemeClr val="dk2"/>
                </a:solidFill>
              </a:rPr>
              <a:t> standen zentrale </a:t>
            </a:r>
            <a:r>
              <a:rPr lang="de-DE" sz="1000" dirty="0" err="1">
                <a:solidFill>
                  <a:schemeClr val="dk2"/>
                </a:solidFill>
              </a:rPr>
              <a:t>s¨aulen</a:t>
            </a:r>
            <a:r>
              <a:rPr lang="de-DE" sz="1000" dirty="0">
                <a:solidFill>
                  <a:schemeClr val="dk2"/>
                </a:solidFill>
              </a:rPr>
              <a:t> des </a:t>
            </a:r>
            <a:r>
              <a:rPr lang="de-DE" sz="1000" dirty="0" err="1">
                <a:solidFill>
                  <a:schemeClr val="dk2"/>
                </a:solidFill>
              </a:rPr>
              <a:t>pariser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abkommensunter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beschuss</a:t>
            </a:r>
            <a:r>
              <a:rPr lang="de-DE" sz="1000" dirty="0">
                <a:solidFill>
                  <a:schemeClr val="dk2"/>
                </a:solidFill>
              </a:rPr>
              <a:t>. SWP-Aktuell 46/2023. Berlin: Stiftung </a:t>
            </a:r>
            <a:r>
              <a:rPr lang="de-DE" sz="1000" dirty="0" err="1">
                <a:solidFill>
                  <a:schemeClr val="dk2"/>
                </a:solidFill>
              </a:rPr>
              <a:t>Wissenschaftund</a:t>
            </a:r>
            <a:r>
              <a:rPr lang="de-DE" sz="1000" dirty="0">
                <a:solidFill>
                  <a:schemeClr val="dk2"/>
                </a:solidFill>
              </a:rPr>
              <a:t> Politik (SWP), 2023. </a:t>
            </a:r>
            <a:r>
              <a:rPr lang="de-DE" sz="1000" dirty="0" err="1">
                <a:solidFill>
                  <a:schemeClr val="dk2"/>
                </a:solidFill>
              </a:rPr>
              <a:t>doi</a:t>
            </a:r>
            <a:r>
              <a:rPr lang="de-DE" sz="1000" dirty="0">
                <a:solidFill>
                  <a:schemeClr val="dk2"/>
                </a:solidFill>
              </a:rPr>
              <a:t>: 10.18449/2023A46. url: </a:t>
            </a:r>
            <a:r>
              <a:rPr lang="de-DE" sz="1000" dirty="0">
                <a:solidFill>
                  <a:schemeClr val="dk2"/>
                </a:solidFill>
                <a:hlinkClick r:id="rId5"/>
              </a:rPr>
              <a:t>https://hdl.handle.net/10419/279921</a:t>
            </a:r>
            <a:r>
              <a:rPr lang="de-DE" sz="1000" dirty="0">
                <a:solidFill>
                  <a:schemeClr val="dk2"/>
                </a:solidFill>
              </a:rPr>
              <a:t>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Marlies </a:t>
            </a:r>
            <a:r>
              <a:rPr lang="de-DE" sz="1000" dirty="0" err="1">
                <a:solidFill>
                  <a:schemeClr val="dk2"/>
                </a:solidFill>
              </a:rPr>
              <a:t>Hesselman</a:t>
            </a:r>
            <a:r>
              <a:rPr lang="de-DE" sz="1000" dirty="0">
                <a:solidFill>
                  <a:schemeClr val="dk2"/>
                </a:solidFill>
              </a:rPr>
              <a:t> und Maria Antonia Tigre. ”</a:t>
            </a:r>
            <a:r>
              <a:rPr lang="de-DE" sz="1000" dirty="0" err="1">
                <a:solidFill>
                  <a:schemeClr val="dk2"/>
                </a:solidFill>
              </a:rPr>
              <a:t>Milieudefensie</a:t>
            </a:r>
            <a:r>
              <a:rPr lang="de-DE" sz="1000" dirty="0">
                <a:solidFill>
                  <a:schemeClr val="dk2"/>
                </a:solidFill>
              </a:rPr>
              <a:t> v Shell: 3Takeaways and </a:t>
            </a:r>
            <a:r>
              <a:rPr lang="de-DE" sz="1000" dirty="0" err="1">
                <a:solidFill>
                  <a:schemeClr val="dk2"/>
                </a:solidFill>
              </a:rPr>
              <a:t>Challenges</a:t>
            </a:r>
            <a:r>
              <a:rPr lang="de-DE" sz="1000" dirty="0">
                <a:solidFill>
                  <a:schemeClr val="dk2"/>
                </a:solidFill>
              </a:rPr>
              <a:t> on </a:t>
            </a:r>
            <a:r>
              <a:rPr lang="de-DE" sz="1000" dirty="0" err="1">
                <a:solidFill>
                  <a:schemeClr val="dk2"/>
                </a:solidFill>
              </a:rPr>
              <a:t>the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Appeal’s</a:t>
            </a:r>
            <a:r>
              <a:rPr lang="de-DE" sz="1000" dirty="0">
                <a:solidFill>
                  <a:schemeClr val="dk2"/>
                </a:solidFill>
              </a:rPr>
              <a:t> Court </a:t>
            </a:r>
            <a:r>
              <a:rPr lang="de-DE" sz="1000" dirty="0" err="1">
                <a:solidFill>
                  <a:schemeClr val="dk2"/>
                </a:solidFill>
              </a:rPr>
              <a:t>Decision</a:t>
            </a:r>
            <a:r>
              <a:rPr lang="de-DE" sz="1000" dirty="0">
                <a:solidFill>
                  <a:schemeClr val="dk2"/>
                </a:solidFill>
              </a:rPr>
              <a:t>“. In: (2024).[14] </a:t>
            </a:r>
            <a:r>
              <a:rPr lang="de-DE" sz="1000" dirty="0" err="1">
                <a:solidFill>
                  <a:schemeClr val="dk2"/>
                </a:solidFill>
              </a:rPr>
              <a:t>Arnald</a:t>
            </a:r>
            <a:r>
              <a:rPr lang="de-DE" sz="1000" dirty="0">
                <a:solidFill>
                  <a:schemeClr val="dk2"/>
                </a:solidFill>
              </a:rPr>
              <a:t> J. </a:t>
            </a:r>
            <a:r>
              <a:rPr lang="de-DE" sz="1000" dirty="0" err="1">
                <a:solidFill>
                  <a:schemeClr val="dk2"/>
                </a:solidFill>
              </a:rPr>
              <a:t>Kanning</a:t>
            </a:r>
            <a:r>
              <a:rPr lang="de-DE" sz="1000" dirty="0">
                <a:solidFill>
                  <a:schemeClr val="dk2"/>
                </a:solidFill>
              </a:rPr>
              <a:t>. ”Shell and </a:t>
            </a:r>
            <a:r>
              <a:rPr lang="de-DE" sz="1000" dirty="0" err="1">
                <a:solidFill>
                  <a:schemeClr val="dk2"/>
                </a:solidFill>
              </a:rPr>
              <a:t>the</a:t>
            </a:r>
            <a:r>
              <a:rPr lang="de-DE" sz="1000" dirty="0">
                <a:solidFill>
                  <a:schemeClr val="dk2"/>
                </a:solidFill>
              </a:rPr>
              <a:t> Climate Case: </a:t>
            </a:r>
            <a:r>
              <a:rPr lang="de-DE" sz="1000" dirty="0" err="1">
                <a:solidFill>
                  <a:schemeClr val="dk2"/>
                </a:solidFill>
              </a:rPr>
              <a:t>Is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the</a:t>
            </a:r>
            <a:r>
              <a:rPr lang="de-DE" sz="1000" dirty="0">
                <a:solidFill>
                  <a:schemeClr val="dk2"/>
                </a:solidFill>
              </a:rPr>
              <a:t> Shell Group </a:t>
            </a:r>
            <a:r>
              <a:rPr lang="de-DE" sz="1000" dirty="0" err="1">
                <a:solidFill>
                  <a:schemeClr val="dk2"/>
                </a:solidFill>
              </a:rPr>
              <a:t>the“Cheapest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Cost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Avoider</a:t>
            </a:r>
            <a:r>
              <a:rPr lang="de-DE" sz="1000" dirty="0">
                <a:solidFill>
                  <a:schemeClr val="dk2"/>
                </a:solidFill>
              </a:rPr>
              <a:t>”?“ In: European Journal </a:t>
            </a:r>
            <a:r>
              <a:rPr lang="de-DE" sz="1000" dirty="0" err="1">
                <a:solidFill>
                  <a:schemeClr val="dk2"/>
                </a:solidFill>
              </a:rPr>
              <a:t>of</a:t>
            </a:r>
            <a:r>
              <a:rPr lang="de-DE" sz="1000" dirty="0">
                <a:solidFill>
                  <a:schemeClr val="dk2"/>
                </a:solidFill>
              </a:rPr>
              <a:t> Risk Regulation15.1 (2024), S. 201–207. </a:t>
            </a:r>
            <a:r>
              <a:rPr lang="de-DE" sz="1000" dirty="0" err="1">
                <a:solidFill>
                  <a:schemeClr val="dk2"/>
                </a:solidFill>
              </a:rPr>
              <a:t>doi</a:t>
            </a:r>
            <a:r>
              <a:rPr lang="de-DE" sz="1000" dirty="0">
                <a:solidFill>
                  <a:schemeClr val="dk2"/>
                </a:solidFill>
              </a:rPr>
              <a:t>: 10.1017/err.2024.5.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Klimaklage </a:t>
            </a:r>
            <a:r>
              <a:rPr lang="de-DE" sz="1000" dirty="0" err="1">
                <a:solidFill>
                  <a:schemeClr val="dk2"/>
                </a:solidFill>
              </a:rPr>
              <a:t>Urgenda</a:t>
            </a:r>
            <a:r>
              <a:rPr lang="de-DE" sz="1000" dirty="0">
                <a:solidFill>
                  <a:schemeClr val="dk2"/>
                </a:solidFill>
              </a:rPr>
              <a:t> gegen Niederlande. LUTHER Rechtsanwaltsgesell-</a:t>
            </a:r>
            <a:r>
              <a:rPr lang="de-DE" sz="1000" dirty="0" err="1">
                <a:solidFill>
                  <a:schemeClr val="dk2"/>
                </a:solidFill>
              </a:rPr>
              <a:t>schaft</a:t>
            </a:r>
            <a:r>
              <a:rPr lang="de-DE" sz="1000" dirty="0">
                <a:solidFill>
                  <a:schemeClr val="dk2"/>
                </a:solidFill>
              </a:rPr>
              <a:t> mbH. url: https://www.luther- lawfirm.com/</a:t>
            </a:r>
            <a:r>
              <a:rPr lang="de-DE" sz="1000" dirty="0" err="1">
                <a:solidFill>
                  <a:schemeClr val="dk2"/>
                </a:solidFill>
              </a:rPr>
              <a:t>newsroom</a:t>
            </a:r>
            <a:r>
              <a:rPr lang="de-DE" sz="1000" dirty="0">
                <a:solidFill>
                  <a:schemeClr val="dk2"/>
                </a:solidFill>
              </a:rPr>
              <a:t>/</a:t>
            </a:r>
            <a:r>
              <a:rPr lang="de-DE" sz="1000" dirty="0" err="1">
                <a:solidFill>
                  <a:schemeClr val="dk2"/>
                </a:solidFill>
              </a:rPr>
              <a:t>blog</a:t>
            </a:r>
            <a:r>
              <a:rPr lang="de-DE" sz="1000" dirty="0">
                <a:solidFill>
                  <a:schemeClr val="dk2"/>
                </a:solidFill>
              </a:rPr>
              <a:t> / </a:t>
            </a:r>
            <a:r>
              <a:rPr lang="de-DE" sz="1000" dirty="0" err="1">
                <a:solidFill>
                  <a:schemeClr val="dk2"/>
                </a:solidFill>
              </a:rPr>
              <a:t>detail</a:t>
            </a:r>
            <a:r>
              <a:rPr lang="de-DE" sz="1000" dirty="0">
                <a:solidFill>
                  <a:schemeClr val="dk2"/>
                </a:solidFill>
              </a:rPr>
              <a:t> / klimaklage - </a:t>
            </a:r>
            <a:r>
              <a:rPr lang="de-DE" sz="1000" dirty="0" err="1">
                <a:solidFill>
                  <a:schemeClr val="dk2"/>
                </a:solidFill>
              </a:rPr>
              <a:t>urgenda</a:t>
            </a:r>
            <a:r>
              <a:rPr lang="de-DE" sz="1000" dirty="0">
                <a:solidFill>
                  <a:schemeClr val="dk2"/>
                </a:solidFill>
              </a:rPr>
              <a:t> - gegen - </a:t>
            </a:r>
            <a:r>
              <a:rPr lang="de-DE" sz="1000" dirty="0" err="1">
                <a:solidFill>
                  <a:schemeClr val="dk2"/>
                </a:solidFill>
              </a:rPr>
              <a:t>niederlande</a:t>
            </a:r>
            <a:r>
              <a:rPr lang="de-DE" sz="1000" dirty="0">
                <a:solidFill>
                  <a:schemeClr val="dk2"/>
                </a:solidFill>
              </a:rPr>
              <a:t> (</a:t>
            </a:r>
            <a:r>
              <a:rPr lang="de-DE" sz="1000" dirty="0" err="1">
                <a:solidFill>
                  <a:schemeClr val="dk2"/>
                </a:solidFill>
              </a:rPr>
              <a:t>besuchtam</a:t>
            </a:r>
            <a:r>
              <a:rPr lang="de-DE" sz="1000" dirty="0">
                <a:solidFill>
                  <a:schemeClr val="dk2"/>
                </a:solidFill>
              </a:rPr>
              <a:t> 16. 01. 2025)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Jule </a:t>
            </a:r>
            <a:r>
              <a:rPr lang="de-DE" sz="1000" dirty="0" err="1">
                <a:solidFill>
                  <a:schemeClr val="dk2"/>
                </a:solidFill>
              </a:rPr>
              <a:t>K¨onneke</a:t>
            </a:r>
            <a:r>
              <a:rPr lang="de-DE" sz="1000" dirty="0">
                <a:solidFill>
                  <a:schemeClr val="dk2"/>
                </a:solidFill>
              </a:rPr>
              <a:t>. Die Deutsch-Brasilianische Partnerschaft </a:t>
            </a:r>
            <a:r>
              <a:rPr lang="de-DE" sz="1000" dirty="0" err="1">
                <a:solidFill>
                  <a:schemeClr val="dk2"/>
                </a:solidFill>
              </a:rPr>
              <a:t>F¨ur</a:t>
            </a:r>
            <a:r>
              <a:rPr lang="de-DE" sz="1000" dirty="0">
                <a:solidFill>
                  <a:schemeClr val="dk2"/>
                </a:solidFill>
              </a:rPr>
              <a:t> Sozial-¨</a:t>
            </a:r>
            <a:r>
              <a:rPr lang="de-DE" sz="1000" dirty="0" err="1">
                <a:solidFill>
                  <a:schemeClr val="dk2"/>
                </a:solidFill>
              </a:rPr>
              <a:t>Okologische</a:t>
            </a:r>
            <a:r>
              <a:rPr lang="de-DE" sz="1000" dirty="0">
                <a:solidFill>
                  <a:schemeClr val="dk2"/>
                </a:solidFill>
              </a:rPr>
              <a:t> Transformation: Bilaterale Zusammenarbeit Als </a:t>
            </a:r>
            <a:r>
              <a:rPr lang="de-DE" sz="1000" dirty="0" err="1">
                <a:solidFill>
                  <a:schemeClr val="dk2"/>
                </a:solidFill>
              </a:rPr>
              <a:t>Katalysa</a:t>
            </a:r>
            <a:r>
              <a:rPr lang="de-DE" sz="1000" dirty="0">
                <a:solidFill>
                  <a:schemeClr val="dk2"/>
                </a:solidFill>
              </a:rPr>
              <a:t>-tor </a:t>
            </a:r>
            <a:r>
              <a:rPr lang="de-DE" sz="1000" dirty="0" err="1">
                <a:solidFill>
                  <a:schemeClr val="dk2"/>
                </a:solidFill>
              </a:rPr>
              <a:t>F¨ur</a:t>
            </a:r>
            <a:r>
              <a:rPr lang="de-DE" sz="1000" dirty="0">
                <a:solidFill>
                  <a:schemeClr val="dk2"/>
                </a:solidFill>
              </a:rPr>
              <a:t> Den UN-</a:t>
            </a:r>
            <a:r>
              <a:rPr lang="de-DE" sz="1000" dirty="0" err="1">
                <a:solidFill>
                  <a:schemeClr val="dk2"/>
                </a:solidFill>
              </a:rPr>
              <a:t>klimaprozess</a:t>
            </a:r>
            <a:r>
              <a:rPr lang="de-DE" sz="1000" dirty="0">
                <a:solidFill>
                  <a:schemeClr val="dk2"/>
                </a:solidFill>
              </a:rPr>
              <a:t>. SWP-Aktuell, 2024.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650150" y="169238"/>
            <a:ext cx="397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2"/>
                </a:solidFill>
              </a:rPr>
              <a:t>Quellen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225C71-AD73-4F83-8370-420BFEA86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0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LTO. Historisches Klimaurteil gegen Shell kassiert. Legal </a:t>
            </a:r>
            <a:r>
              <a:rPr lang="de-DE" sz="1000" dirty="0" err="1">
                <a:solidFill>
                  <a:schemeClr val="dk2"/>
                </a:solidFill>
              </a:rPr>
              <a:t>TribuneOnline</a:t>
            </a:r>
            <a:r>
              <a:rPr lang="de-DE" sz="1000" dirty="0">
                <a:solidFill>
                  <a:schemeClr val="dk2"/>
                </a:solidFill>
              </a:rPr>
              <a:t>. 12. Nov. 2024. url: https : / / </a:t>
            </a:r>
            <a:r>
              <a:rPr lang="de-DE" sz="1000" dirty="0" err="1">
                <a:solidFill>
                  <a:schemeClr val="dk2"/>
                </a:solidFill>
              </a:rPr>
              <a:t>www</a:t>
            </a:r>
            <a:r>
              <a:rPr lang="de-DE" sz="1000" dirty="0">
                <a:solidFill>
                  <a:schemeClr val="dk2"/>
                </a:solidFill>
              </a:rPr>
              <a:t> . </a:t>
            </a:r>
            <a:r>
              <a:rPr lang="de-DE" sz="1000" dirty="0" err="1">
                <a:solidFill>
                  <a:schemeClr val="dk2"/>
                </a:solidFill>
              </a:rPr>
              <a:t>lto</a:t>
            </a:r>
            <a:r>
              <a:rPr lang="de-DE" sz="1000" dirty="0">
                <a:solidFill>
                  <a:schemeClr val="dk2"/>
                </a:solidFill>
              </a:rPr>
              <a:t> . de / recht /</a:t>
            </a:r>
            <a:r>
              <a:rPr lang="de-DE" sz="1000" dirty="0" err="1">
                <a:solidFill>
                  <a:schemeClr val="dk2"/>
                </a:solidFill>
              </a:rPr>
              <a:t>nachrichten</a:t>
            </a:r>
            <a:r>
              <a:rPr lang="de-DE" sz="1000" dirty="0">
                <a:solidFill>
                  <a:schemeClr val="dk2"/>
                </a:solidFill>
              </a:rPr>
              <a:t> / n / </a:t>
            </a:r>
            <a:r>
              <a:rPr lang="de-DE" sz="1000" dirty="0" err="1">
                <a:solidFill>
                  <a:schemeClr val="dk2"/>
                </a:solidFill>
              </a:rPr>
              <a:t>klimaschutz</a:t>
            </a:r>
            <a:r>
              <a:rPr lang="de-DE" sz="1000" dirty="0">
                <a:solidFill>
                  <a:schemeClr val="dk2"/>
                </a:solidFill>
              </a:rPr>
              <a:t> - </a:t>
            </a:r>
            <a:r>
              <a:rPr lang="de-DE" sz="1000" dirty="0" err="1">
                <a:solidFill>
                  <a:schemeClr val="dk2"/>
                </a:solidFill>
              </a:rPr>
              <a:t>shell</a:t>
            </a:r>
            <a:r>
              <a:rPr lang="de-DE" sz="1000" dirty="0">
                <a:solidFill>
                  <a:schemeClr val="dk2"/>
                </a:solidFill>
              </a:rPr>
              <a:t> - </a:t>
            </a:r>
            <a:r>
              <a:rPr lang="de-DE" sz="1000" dirty="0" err="1">
                <a:solidFill>
                  <a:schemeClr val="dk2"/>
                </a:solidFill>
              </a:rPr>
              <a:t>berufungsinstanz</a:t>
            </a:r>
            <a:r>
              <a:rPr lang="de-DE" sz="1000" dirty="0">
                <a:solidFill>
                  <a:schemeClr val="dk2"/>
                </a:solidFill>
              </a:rPr>
              <a:t> - den -haag-</a:t>
            </a:r>
            <a:r>
              <a:rPr lang="de-DE" sz="1000" dirty="0" err="1">
                <a:solidFill>
                  <a:schemeClr val="dk2"/>
                </a:solidFill>
              </a:rPr>
              <a:t>umweltvoelkerrecht</a:t>
            </a:r>
            <a:r>
              <a:rPr lang="de-DE" sz="1000" dirty="0">
                <a:solidFill>
                  <a:schemeClr val="dk2"/>
                </a:solidFill>
              </a:rPr>
              <a:t> (besucht am 15. 01. 2025).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Benoit Mayer. ”The Duty of Care of Fossil-Fuel Producers for </a:t>
            </a:r>
            <a:r>
              <a:rPr lang="en-US" sz="1000" dirty="0" err="1">
                <a:solidFill>
                  <a:schemeClr val="dk2"/>
                </a:solidFill>
              </a:rPr>
              <a:t>ClimateChange</a:t>
            </a:r>
            <a:r>
              <a:rPr lang="en-US" sz="1000" dirty="0">
                <a:solidFill>
                  <a:schemeClr val="dk2"/>
                </a:solidFill>
              </a:rPr>
              <a:t> Mitigation: </a:t>
            </a:r>
            <a:r>
              <a:rPr lang="en-US" sz="1000" dirty="0" err="1">
                <a:solidFill>
                  <a:schemeClr val="dk2"/>
                </a:solidFill>
              </a:rPr>
              <a:t>Milieudefensie</a:t>
            </a:r>
            <a:r>
              <a:rPr lang="en-US" sz="1000" dirty="0">
                <a:solidFill>
                  <a:schemeClr val="dk2"/>
                </a:solidFill>
              </a:rPr>
              <a:t> v. Royal Dutch Shell District </a:t>
            </a:r>
            <a:r>
              <a:rPr lang="en-US" sz="1000" dirty="0" err="1">
                <a:solidFill>
                  <a:schemeClr val="dk2"/>
                </a:solidFill>
              </a:rPr>
              <a:t>Courtof</a:t>
            </a:r>
            <a:r>
              <a:rPr lang="en-US" sz="1000" dirty="0">
                <a:solidFill>
                  <a:schemeClr val="dk2"/>
                </a:solidFill>
              </a:rPr>
              <a:t> the Hague (the Netherlands)“. In: Transnational Environmental Law11.2 (2022), S. 407–418. </a:t>
            </a:r>
            <a:r>
              <a:rPr lang="en-US" sz="1000" dirty="0" err="1">
                <a:solidFill>
                  <a:schemeClr val="dk2"/>
                </a:solidFill>
              </a:rPr>
              <a:t>doi</a:t>
            </a:r>
            <a:r>
              <a:rPr lang="en-US" sz="1000" dirty="0">
                <a:solidFill>
                  <a:schemeClr val="dk2"/>
                </a:solidFill>
              </a:rPr>
              <a:t>: 10.1017/S2047102522000103.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Rechtliches — The </a:t>
            </a:r>
            <a:r>
              <a:rPr lang="de-DE" sz="1000" dirty="0" err="1">
                <a:solidFill>
                  <a:schemeClr val="dk2"/>
                </a:solidFill>
              </a:rPr>
              <a:t>climate</a:t>
            </a:r>
            <a:r>
              <a:rPr lang="de-DE" sz="1000" dirty="0">
                <a:solidFill>
                  <a:schemeClr val="dk2"/>
                </a:solidFill>
              </a:rPr>
              <a:t> </a:t>
            </a:r>
            <a:r>
              <a:rPr lang="de-DE" sz="1000" dirty="0" err="1">
                <a:solidFill>
                  <a:schemeClr val="dk2"/>
                </a:solidFill>
              </a:rPr>
              <a:t>case</a:t>
            </a:r>
            <a:r>
              <a:rPr lang="de-DE" sz="1000" dirty="0">
                <a:solidFill>
                  <a:schemeClr val="dk2"/>
                </a:solidFill>
              </a:rPr>
              <a:t> - </a:t>
            </a:r>
            <a:r>
              <a:rPr lang="de-DE" sz="1000" dirty="0" err="1">
                <a:solidFill>
                  <a:schemeClr val="dk2"/>
                </a:solidFill>
              </a:rPr>
              <a:t>Sa´ul</a:t>
            </a:r>
            <a:r>
              <a:rPr lang="de-DE" sz="1000" dirty="0">
                <a:solidFill>
                  <a:schemeClr val="dk2"/>
                </a:solidFill>
              </a:rPr>
              <a:t> vs. RWE. 3. </a:t>
            </a:r>
            <a:r>
              <a:rPr lang="de-DE" sz="1000" dirty="0" err="1">
                <a:solidFill>
                  <a:schemeClr val="dk2"/>
                </a:solidFill>
              </a:rPr>
              <a:t>M¨arz</a:t>
            </a:r>
            <a:r>
              <a:rPr lang="de-DE" sz="1000" dirty="0">
                <a:solidFill>
                  <a:schemeClr val="dk2"/>
                </a:solidFill>
              </a:rPr>
              <a:t> 2022. url:https : / / </a:t>
            </a:r>
            <a:r>
              <a:rPr lang="de-DE" sz="1000" dirty="0" err="1">
                <a:solidFill>
                  <a:schemeClr val="dk2"/>
                </a:solidFill>
              </a:rPr>
              <a:t>rwe</a:t>
            </a:r>
            <a:r>
              <a:rPr lang="de-DE" sz="1000" dirty="0">
                <a:solidFill>
                  <a:schemeClr val="dk2"/>
                </a:solidFill>
              </a:rPr>
              <a:t> . </a:t>
            </a:r>
            <a:r>
              <a:rPr lang="de-DE" sz="1000" dirty="0" err="1">
                <a:solidFill>
                  <a:schemeClr val="dk2"/>
                </a:solidFill>
              </a:rPr>
              <a:t>climatecase</a:t>
            </a:r>
            <a:r>
              <a:rPr lang="de-DE" sz="1000" dirty="0">
                <a:solidFill>
                  <a:schemeClr val="dk2"/>
                </a:solidFill>
              </a:rPr>
              <a:t> . </a:t>
            </a:r>
            <a:r>
              <a:rPr lang="de-DE" sz="1000" dirty="0" err="1">
                <a:solidFill>
                  <a:schemeClr val="dk2"/>
                </a:solidFill>
              </a:rPr>
              <a:t>org</a:t>
            </a:r>
            <a:r>
              <a:rPr lang="de-DE" sz="1000" dirty="0">
                <a:solidFill>
                  <a:schemeClr val="dk2"/>
                </a:solidFill>
              </a:rPr>
              <a:t> / de / rechtliches (besucht am16. 01. 2025).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Misato Sato u. a. ”Impacts of Climate Litigation on Firm Value“. </a:t>
            </a:r>
            <a:r>
              <a:rPr lang="en-US" sz="1000" dirty="0" err="1">
                <a:solidFill>
                  <a:schemeClr val="dk2"/>
                </a:solidFill>
              </a:rPr>
              <a:t>In:Nature</a:t>
            </a:r>
            <a:r>
              <a:rPr lang="en-US" sz="1000" dirty="0">
                <a:solidFill>
                  <a:schemeClr val="dk2"/>
                </a:solidFill>
              </a:rPr>
              <a:t> Sustainability 7.11 (2024), S. 1461–1468.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dk2"/>
                </a:solidFill>
              </a:rPr>
              <a:t>Shell </a:t>
            </a:r>
            <a:r>
              <a:rPr lang="de-DE" sz="1000" dirty="0" err="1">
                <a:solidFill>
                  <a:schemeClr val="dk2"/>
                </a:solidFill>
              </a:rPr>
              <a:t>begruesst</a:t>
            </a:r>
            <a:r>
              <a:rPr lang="de-DE" sz="1000" dirty="0">
                <a:solidFill>
                  <a:schemeClr val="dk2"/>
                </a:solidFill>
              </a:rPr>
              <a:t> Urteil des </a:t>
            </a:r>
            <a:r>
              <a:rPr lang="de-DE" sz="1000" dirty="0" err="1">
                <a:solidFill>
                  <a:schemeClr val="dk2"/>
                </a:solidFill>
              </a:rPr>
              <a:t>niederlaendischen</a:t>
            </a:r>
            <a:r>
              <a:rPr lang="de-DE" sz="1000" dirty="0">
                <a:solidFill>
                  <a:schemeClr val="dk2"/>
                </a:solidFill>
              </a:rPr>
              <a:t> Berufungsgerichts — ¨</a:t>
            </a:r>
            <a:r>
              <a:rPr lang="de-DE" sz="1000" dirty="0" err="1">
                <a:solidFill>
                  <a:schemeClr val="dk2"/>
                </a:solidFill>
              </a:rPr>
              <a:t>Uberuns</a:t>
            </a:r>
            <a:r>
              <a:rPr lang="de-DE" sz="1000" dirty="0">
                <a:solidFill>
                  <a:schemeClr val="dk2"/>
                </a:solidFill>
              </a:rPr>
              <a:t>: Shell in Deutschland. 12. Nov. 2024. url: https://www.shell.de/ueber- uns/</a:t>
            </a:r>
            <a:r>
              <a:rPr lang="de-DE" sz="1000" dirty="0" err="1">
                <a:solidFill>
                  <a:schemeClr val="dk2"/>
                </a:solidFill>
              </a:rPr>
              <a:t>newsroom</a:t>
            </a:r>
            <a:r>
              <a:rPr lang="de-DE" sz="1000" dirty="0">
                <a:solidFill>
                  <a:schemeClr val="dk2"/>
                </a:solidFill>
              </a:rPr>
              <a:t>/zur- </a:t>
            </a:r>
            <a:r>
              <a:rPr lang="de-DE" sz="1000" dirty="0" err="1">
                <a:solidFill>
                  <a:schemeClr val="dk2"/>
                </a:solidFill>
              </a:rPr>
              <a:t>sache</a:t>
            </a:r>
            <a:r>
              <a:rPr lang="de-DE" sz="1000" dirty="0">
                <a:solidFill>
                  <a:schemeClr val="dk2"/>
                </a:solidFill>
              </a:rPr>
              <a:t>/</a:t>
            </a:r>
            <a:r>
              <a:rPr lang="de-DE" sz="1000" dirty="0" err="1">
                <a:solidFill>
                  <a:schemeClr val="dk2"/>
                </a:solidFill>
              </a:rPr>
              <a:t>shell</a:t>
            </a:r>
            <a:r>
              <a:rPr lang="de-DE" sz="1000" dirty="0">
                <a:solidFill>
                  <a:schemeClr val="dk2"/>
                </a:solidFill>
              </a:rPr>
              <a:t>- </a:t>
            </a:r>
            <a:r>
              <a:rPr lang="de-DE" sz="1000" dirty="0" err="1">
                <a:solidFill>
                  <a:schemeClr val="dk2"/>
                </a:solidFill>
              </a:rPr>
              <a:t>begruesst</a:t>
            </a:r>
            <a:r>
              <a:rPr lang="de-DE" sz="1000" dirty="0">
                <a:solidFill>
                  <a:schemeClr val="dk2"/>
                </a:solidFill>
              </a:rPr>
              <a:t>- urteil-des - </a:t>
            </a:r>
            <a:r>
              <a:rPr lang="de-DE" sz="1000" dirty="0" err="1">
                <a:solidFill>
                  <a:schemeClr val="dk2"/>
                </a:solidFill>
              </a:rPr>
              <a:t>niederlaendischen</a:t>
            </a:r>
            <a:r>
              <a:rPr lang="de-DE" sz="1000" dirty="0">
                <a:solidFill>
                  <a:schemeClr val="dk2"/>
                </a:solidFill>
              </a:rPr>
              <a:t> - </a:t>
            </a:r>
            <a:r>
              <a:rPr lang="de-DE" sz="1000" dirty="0" err="1">
                <a:solidFill>
                  <a:schemeClr val="dk2"/>
                </a:solidFill>
              </a:rPr>
              <a:t>berufungsgerichts</a:t>
            </a:r>
            <a:r>
              <a:rPr lang="de-DE" sz="1000" dirty="0">
                <a:solidFill>
                  <a:schemeClr val="dk2"/>
                </a:solidFill>
              </a:rPr>
              <a:t> . </a:t>
            </a:r>
            <a:r>
              <a:rPr lang="de-DE" sz="1000" dirty="0" err="1">
                <a:solidFill>
                  <a:schemeClr val="dk2"/>
                </a:solidFill>
              </a:rPr>
              <a:t>html</a:t>
            </a:r>
            <a:r>
              <a:rPr lang="de-DE" sz="1000" dirty="0">
                <a:solidFill>
                  <a:schemeClr val="dk2"/>
                </a:solidFill>
              </a:rPr>
              <a:t> (besucht am 16. 01. 2025).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The Paris Agreement — UNFCCC. url: https : / / </a:t>
            </a:r>
            <a:r>
              <a:rPr lang="en-US" sz="1000" dirty="0" err="1">
                <a:solidFill>
                  <a:schemeClr val="dk2"/>
                </a:solidFill>
              </a:rPr>
              <a:t>unfccc</a:t>
            </a:r>
            <a:r>
              <a:rPr lang="en-US" sz="1000" dirty="0">
                <a:solidFill>
                  <a:schemeClr val="dk2"/>
                </a:solidFill>
              </a:rPr>
              <a:t> . int /process - and - meetings / the - </a:t>
            </a:r>
            <a:r>
              <a:rPr lang="en-US" sz="1000" dirty="0" err="1">
                <a:solidFill>
                  <a:schemeClr val="dk2"/>
                </a:solidFill>
              </a:rPr>
              <a:t>paris</a:t>
            </a:r>
            <a:r>
              <a:rPr lang="en-US" sz="1000" dirty="0">
                <a:solidFill>
                  <a:schemeClr val="dk2"/>
                </a:solidFill>
              </a:rPr>
              <a:t> - agreement (</a:t>
            </a:r>
            <a:r>
              <a:rPr lang="en-US" sz="1000" dirty="0" err="1">
                <a:solidFill>
                  <a:schemeClr val="dk2"/>
                </a:solidFill>
              </a:rPr>
              <a:t>besucht</a:t>
            </a:r>
            <a:r>
              <a:rPr lang="en-US" sz="1000" dirty="0">
                <a:solidFill>
                  <a:schemeClr val="dk2"/>
                </a:solidFill>
              </a:rPr>
              <a:t> am 03. 02. 2025).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2"/>
                </a:solidFill>
              </a:rPr>
              <a:t>Lisa </a:t>
            </a:r>
            <a:r>
              <a:rPr lang="en-US" sz="1000" dirty="0" err="1">
                <a:solidFill>
                  <a:schemeClr val="dk2"/>
                </a:solidFill>
              </a:rPr>
              <a:t>Vanhala</a:t>
            </a:r>
            <a:r>
              <a:rPr lang="en-US" sz="1000" dirty="0">
                <a:solidFill>
                  <a:schemeClr val="dk2"/>
                </a:solidFill>
              </a:rPr>
              <a:t>. ”The Comparative Politics of Courts and </a:t>
            </a:r>
            <a:r>
              <a:rPr lang="en-US" sz="1000" dirty="0" err="1">
                <a:solidFill>
                  <a:schemeClr val="dk2"/>
                </a:solidFill>
              </a:rPr>
              <a:t>ClimateChange</a:t>
            </a:r>
            <a:r>
              <a:rPr lang="en-US" sz="1000" dirty="0">
                <a:solidFill>
                  <a:schemeClr val="dk2"/>
                </a:solidFill>
              </a:rPr>
              <a:t>“. In: Environmental Politics 22.3 (2013), S. 447–474. doi:10 . 1080 / 09644016 . 2013 . 765686. </a:t>
            </a:r>
            <a:r>
              <a:rPr lang="en-US" sz="1000" dirty="0" err="1">
                <a:solidFill>
                  <a:schemeClr val="dk2"/>
                </a:solidFill>
              </a:rPr>
              <a:t>eprint</a:t>
            </a:r>
            <a:r>
              <a:rPr lang="en-US" sz="1000" dirty="0">
                <a:solidFill>
                  <a:schemeClr val="dk2"/>
                </a:solidFill>
              </a:rPr>
              <a:t>: https : / / </a:t>
            </a:r>
            <a:r>
              <a:rPr lang="en-US" sz="1000" dirty="0" err="1">
                <a:solidFill>
                  <a:schemeClr val="dk2"/>
                </a:solidFill>
              </a:rPr>
              <a:t>doi</a:t>
            </a:r>
            <a:r>
              <a:rPr lang="en-US" sz="1000" dirty="0">
                <a:solidFill>
                  <a:schemeClr val="dk2"/>
                </a:solidFill>
              </a:rPr>
              <a:t> . org / 10 .1080/09644016.2013.765686. url: </a:t>
            </a:r>
            <a:r>
              <a:rPr lang="en-US" sz="1000" dirty="0">
                <a:solidFill>
                  <a:schemeClr val="dk2"/>
                </a:solidFill>
                <a:hlinkClick r:id="rId4"/>
              </a:rPr>
              <a:t>https://doi.org/10.1080/09644016.2013.765686</a:t>
            </a:r>
            <a:r>
              <a:rPr lang="en-US" sz="1000" dirty="0">
                <a:solidFill>
                  <a:schemeClr val="dk2"/>
                </a:solidFill>
              </a:rPr>
              <a:t>.</a:t>
            </a:r>
          </a:p>
          <a:p>
            <a:pPr marL="304800" lvl="0" indent="-171450">
              <a:lnSpc>
                <a:spcPct val="115000"/>
              </a:lnSpc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2650150" y="169238"/>
            <a:ext cx="397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2"/>
                </a:solidFill>
              </a:rPr>
              <a:t>Quellen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225C71-AD73-4F83-8370-420BFEA865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44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547650" y="4739813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2"/>
                </a:solidFill>
              </a:rPr>
              <a:t>Seminar Luka Tadic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Gliederung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61BA2A-4CB2-495D-9C04-1CD3AB90E9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sp>
        <p:nvSpPr>
          <p:cNvPr id="18" name="Google Shape;87;p15">
            <a:extLst>
              <a:ext uri="{FF2B5EF4-FFF2-40B4-BE49-F238E27FC236}">
                <a16:creationId xmlns:a16="http://schemas.microsoft.com/office/drawing/2014/main" id="{65EED6CC-EE91-45BA-AB7B-BA125CF33970}"/>
              </a:ext>
            </a:extLst>
          </p:cNvPr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dk2"/>
                </a:solidFill>
                <a:sym typeface="Wingdings" panose="05000000000000000000" pitchFamily="2" charset="2"/>
              </a:rPr>
              <a:t>Einleitung  Klimaprozesse – Definition und Bedeutung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dk2"/>
                </a:solidFill>
                <a:sym typeface="Wingdings" panose="05000000000000000000" pitchFamily="2" charset="2"/>
              </a:rPr>
              <a:t>Der Shell – Klimaprozess in den Haag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dk2"/>
                </a:solidFill>
                <a:sym typeface="Wingdings" panose="05000000000000000000" pitchFamily="2" charset="2"/>
              </a:rPr>
              <a:t>Weitere wichtige Klimaprozesse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dk2"/>
                </a:solidFill>
                <a:sym typeface="Wingdings" panose="05000000000000000000" pitchFamily="2" charset="2"/>
              </a:rPr>
              <a:t>Fazit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dk2"/>
                </a:solidFill>
                <a:sym typeface="Wingdings" panose="05000000000000000000" pitchFamily="2" charset="2"/>
              </a:rPr>
              <a:t>Quellen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6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 dirty="0">
                <a:solidFill>
                  <a:schemeClr val="dk2"/>
                </a:solidFill>
              </a:rPr>
              <a:t>Projektplan</a:t>
            </a:r>
            <a:endParaRPr sz="2000" dirty="0">
              <a:solidFill>
                <a:schemeClr val="dk2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50" y="824275"/>
            <a:ext cx="4475699" cy="37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434925" y="882475"/>
            <a:ext cx="3895500" cy="3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ist ein Teil des Gesamtprojekts SA-Messemodell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Aufgrund mangelnder Kapazität innerhalb der Produktentwicklung wurde der Projektfortschritt verzögert	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hr" sz="1500">
                <a:solidFill>
                  <a:schemeClr val="dk2"/>
                </a:solidFill>
              </a:rPr>
              <a:t>Daten sind ungenau im Gesamtprojekt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830503-BEFF-486A-87F9-297B3413D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17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811650" y="211600"/>
            <a:ext cx="152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Projektplan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88" y="800700"/>
            <a:ext cx="8127872" cy="3667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16975" y="4411625"/>
            <a:ext cx="2885700" cy="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 dirty="0">
                <a:solidFill>
                  <a:schemeClr val="dk2"/>
                </a:solidFill>
              </a:rPr>
              <a:t>Lastenheft</a:t>
            </a:r>
            <a:endParaRPr sz="600" dirty="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D3A1D2-9DC3-4DDA-8CF7-673BDE439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8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895300" y="211600"/>
            <a:ext cx="335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Vorhandene Ressourcen/Mittel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53850" y="977025"/>
            <a:ext cx="29499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888" y="795438"/>
            <a:ext cx="5620224" cy="38348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2D7D85-916B-4F3F-96C1-1EE99ACA6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9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895300" y="211600"/>
            <a:ext cx="335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>
                <a:solidFill>
                  <a:schemeClr val="dk2"/>
                </a:solidFill>
              </a:rPr>
              <a:t>Vorhandene Ressourcen/Mittel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53850" y="977025"/>
            <a:ext cx="27420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Lastenheft, Systemschaltbild und Normen vorhanden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Längen und Maßeinheiten nicht vollständig (begrenzte Kapazität Produktentwicklung)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Andere Mittel während der Praxis ermittelt worden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52" y="841700"/>
            <a:ext cx="5476575" cy="37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5FA6E1-B65A-4657-88B5-415C278FA6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0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396600" y="211600"/>
            <a:ext cx="23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einige Bauteile waren schon vorab festgelegt: Joystick, Steuergerät, Schnellwechselplatte…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weitere Bauteile müssen mit Hilfe von Datenblättern und allg. Recherche über die Bauteile ermittelt werden, um zu wissen, ob diese Bauteile für das Projekt geeignet sind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hr" sz="1500">
                <a:solidFill>
                  <a:schemeClr val="dk2"/>
                </a:solidFill>
              </a:rPr>
              <a:t>Laut Lastenheft: Wenn möglich, sollte man Komponenten aus Unternehmen nutzen (weniger Recherche, erprobt, können direkt persönlich angesehen werden)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BDFB1C-D1B7-4A47-B7C7-22384FB2E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1"/>
          <p:cNvCxnSpPr/>
          <p:nvPr/>
        </p:nvCxnSpPr>
        <p:spPr>
          <a:xfrm>
            <a:off x="359225" y="4663225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359225" y="762450"/>
            <a:ext cx="85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17" y="40675"/>
            <a:ext cx="1177058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547650" y="4755775"/>
            <a:ext cx="20487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2"/>
                </a:solidFill>
              </a:rPr>
              <a:t>T2000 Projektarbeit Luka Tadic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2690400" y="169238"/>
            <a:ext cx="376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2000">
                <a:solidFill>
                  <a:schemeClr val="dk2"/>
                </a:solidFill>
              </a:rPr>
              <a:t>Bauteilbestimmung - festgelegt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53850" y="977025"/>
            <a:ext cx="83646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1315813"/>
            <a:ext cx="2511876" cy="251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662" y="882463"/>
            <a:ext cx="2263375" cy="3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l="23236" r="23892"/>
          <a:stretch/>
        </p:blipFill>
        <p:spPr>
          <a:xfrm>
            <a:off x="6453600" y="1122013"/>
            <a:ext cx="2389974" cy="289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359225" y="3619200"/>
            <a:ext cx="27459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Bildquelle: </a:t>
            </a:r>
            <a:endParaRPr sz="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500">
                <a:solidFill>
                  <a:schemeClr val="dk2"/>
                </a:solidFill>
              </a:rPr>
              <a:t>https://www.ttcontrol.com/de/press/ttcontrol-bringt-neue-leistungsstarke-steuergeraetefamilie-fuer-high-end-anwendungen-auf-den-markt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453600" y="4021500"/>
            <a:ext cx="20487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solidFill>
                  <a:schemeClr val="dk2"/>
                </a:solidFill>
              </a:rPr>
              <a:t>Wacker Neuson Media Pool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F1FACB-50EA-4803-818C-7AA727711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1740</Words>
  <Application>Microsoft Office PowerPoint</Application>
  <PresentationFormat>Bildschirmpräsentation (16:9)</PresentationFormat>
  <Paragraphs>142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Wingdings</vt:lpstr>
      <vt:lpstr>Simple Light</vt:lpstr>
      <vt:lpstr>„Muster-Klimaprozess mit Shell in den Haag, weitere Beispiele für Muster-Klimaprozesse”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„Entwicklung und Erstellung des Stromlaufplans und Kabelbaums für das Smart Attach Messemodell”</dc:title>
  <cp:lastModifiedBy>Tadic Luka</cp:lastModifiedBy>
  <cp:revision>9</cp:revision>
  <dcterms:modified xsi:type="dcterms:W3CDTF">2025-02-13T14:23:28Z</dcterms:modified>
</cp:coreProperties>
</file>